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6" r:id="rId9"/>
    <p:sldId id="264" r:id="rId10"/>
    <p:sldId id="265" r:id="rId11"/>
    <p:sldId id="267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aleway" panose="020B0604020202020204" charset="0"/>
      <p:regular r:id="rId17"/>
    </p:embeddedFont>
    <p:embeddedFont>
      <p:font typeface="Raleway Bold" panose="020B0604020202020204" charset="0"/>
      <p:regular r:id="rId18"/>
    </p:embeddedFont>
    <p:embeddedFont>
      <p:font typeface="Raleway Heavy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600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F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4856" y="5067332"/>
            <a:ext cx="7148982" cy="4648135"/>
            <a:chOff x="0" y="0"/>
            <a:chExt cx="9531976" cy="6197514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8367188" cy="52113"/>
            </a:xfrm>
            <a:prstGeom prst="rect">
              <a:avLst/>
            </a:prstGeom>
            <a:solidFill>
              <a:srgbClr val="F5FFF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542839"/>
              <a:ext cx="9531976" cy="5654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Presented by;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Renato Paulino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David Rafael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Gabriel Alvares 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Dennis Barbosa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José Fabiano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Felipe Kling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Lucas Ferreira 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23206" r="20420"/>
          <a:stretch>
            <a:fillRect/>
          </a:stretch>
        </p:blipFill>
        <p:spPr>
          <a:xfrm>
            <a:off x="9589372" y="0"/>
            <a:ext cx="8698628" cy="102870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-287925" y="537380"/>
            <a:ext cx="9877297" cy="2430332"/>
            <a:chOff x="0" y="0"/>
            <a:chExt cx="13169729" cy="3240442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12017105" cy="736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340">
                  <a:solidFill>
                    <a:srgbClr val="F5FFF9"/>
                  </a:solidFill>
                  <a:latin typeface="Raleway Bold"/>
                </a:rPr>
                <a:t>GRUPO 8 APRESENTA: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93109"/>
              <a:ext cx="13169729" cy="1947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000"/>
                </a:lnSpc>
              </a:pPr>
              <a:r>
                <a:rPr lang="en-US" sz="10000" dirty="0" err="1">
                  <a:solidFill>
                    <a:srgbClr val="F5FFF9"/>
                  </a:solidFill>
                  <a:latin typeface="Raleway Heavy"/>
                </a:rPr>
                <a:t>Frigologia</a:t>
              </a:r>
              <a:endParaRPr lang="en-US" sz="10000" dirty="0">
                <a:solidFill>
                  <a:srgbClr val="F5FFF9"/>
                </a:solidFill>
                <a:latin typeface="Raleway Heavy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-5400000">
            <a:off x="-273113" y="9226037"/>
            <a:ext cx="1296092" cy="1210589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-39862" y="0"/>
            <a:ext cx="18327862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t="2387" b="2387"/>
          <a:stretch>
            <a:fillRect/>
          </a:stretch>
        </p:blipFill>
        <p:spPr>
          <a:xfrm>
            <a:off x="7699741" y="102923"/>
            <a:ext cx="1929100" cy="84501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l="1246" t="988" r="3115" b="3998"/>
          <a:stretch>
            <a:fillRect/>
          </a:stretch>
        </p:blipFill>
        <p:spPr>
          <a:xfrm>
            <a:off x="599431" y="1317271"/>
            <a:ext cx="5254694" cy="6579052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599431" y="8279598"/>
            <a:ext cx="5254694" cy="662252"/>
            <a:chOff x="0" y="0"/>
            <a:chExt cx="34463078" cy="4343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4463078" cy="4343400"/>
            </a:xfrm>
            <a:custGeom>
              <a:avLst/>
              <a:gdLst/>
              <a:ahLst/>
              <a:cxnLst/>
              <a:rect l="l" t="t" r="r" b="b"/>
              <a:pathLst>
                <a:path w="34463078" h="4343400">
                  <a:moveTo>
                    <a:pt x="33701078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34463078" y="4343400"/>
                  </a:lnTo>
                  <a:lnTo>
                    <a:pt x="34463078" y="0"/>
                  </a:lnTo>
                  <a:lnTo>
                    <a:pt x="33701078" y="0"/>
                  </a:lnTo>
                  <a:close/>
                  <a:moveTo>
                    <a:pt x="34139228" y="760730"/>
                  </a:moveTo>
                  <a:lnTo>
                    <a:pt x="34139228" y="4019550"/>
                  </a:lnTo>
                  <a:lnTo>
                    <a:pt x="33701078" y="4019550"/>
                  </a:lnTo>
                  <a:lnTo>
                    <a:pt x="33701078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34139228" y="323850"/>
                  </a:lnTo>
                  <a:lnTo>
                    <a:pt x="341392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23850" y="323850"/>
              <a:ext cx="33815378" cy="3696970"/>
            </a:xfrm>
            <a:custGeom>
              <a:avLst/>
              <a:gdLst/>
              <a:ahLst/>
              <a:cxnLst/>
              <a:rect l="l" t="t" r="r" b="b"/>
              <a:pathLst>
                <a:path w="33815378" h="3696970">
                  <a:moveTo>
                    <a:pt x="33374688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33377228" y="3696970"/>
                  </a:lnTo>
                  <a:lnTo>
                    <a:pt x="33377228" y="3695700"/>
                  </a:lnTo>
                  <a:lnTo>
                    <a:pt x="33815378" y="3695700"/>
                  </a:lnTo>
                  <a:lnTo>
                    <a:pt x="338153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 l="11741" t="1321" r="8398" b="4183"/>
          <a:stretch>
            <a:fillRect/>
          </a:stretch>
        </p:blipFill>
        <p:spPr>
          <a:xfrm>
            <a:off x="6544888" y="1317271"/>
            <a:ext cx="5425350" cy="6579052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6544888" y="8279598"/>
            <a:ext cx="5425350" cy="676200"/>
            <a:chOff x="0" y="0"/>
            <a:chExt cx="35582332" cy="44348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5582330" cy="4434878"/>
            </a:xfrm>
            <a:custGeom>
              <a:avLst/>
              <a:gdLst/>
              <a:ahLst/>
              <a:cxnLst/>
              <a:rect l="l" t="t" r="r" b="b"/>
              <a:pathLst>
                <a:path w="35582330" h="4434878">
                  <a:moveTo>
                    <a:pt x="34820330" y="0"/>
                  </a:moveTo>
                  <a:lnTo>
                    <a:pt x="0" y="0"/>
                  </a:lnTo>
                  <a:lnTo>
                    <a:pt x="0" y="4434878"/>
                  </a:lnTo>
                  <a:lnTo>
                    <a:pt x="35582330" y="4434878"/>
                  </a:lnTo>
                  <a:lnTo>
                    <a:pt x="35582330" y="0"/>
                  </a:lnTo>
                  <a:lnTo>
                    <a:pt x="34820330" y="0"/>
                  </a:lnTo>
                  <a:close/>
                  <a:moveTo>
                    <a:pt x="35258480" y="760730"/>
                  </a:moveTo>
                  <a:lnTo>
                    <a:pt x="35258480" y="4111028"/>
                  </a:lnTo>
                  <a:lnTo>
                    <a:pt x="34820330" y="4111028"/>
                  </a:lnTo>
                  <a:lnTo>
                    <a:pt x="34820330" y="4112298"/>
                  </a:lnTo>
                  <a:lnTo>
                    <a:pt x="760730" y="4112298"/>
                  </a:lnTo>
                  <a:lnTo>
                    <a:pt x="760730" y="4111028"/>
                  </a:lnTo>
                  <a:lnTo>
                    <a:pt x="323850" y="4111028"/>
                  </a:lnTo>
                  <a:lnTo>
                    <a:pt x="323850" y="323850"/>
                  </a:lnTo>
                  <a:lnTo>
                    <a:pt x="35258480" y="323850"/>
                  </a:lnTo>
                  <a:lnTo>
                    <a:pt x="35258480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23850" y="323850"/>
              <a:ext cx="34934630" cy="3788448"/>
            </a:xfrm>
            <a:custGeom>
              <a:avLst/>
              <a:gdLst/>
              <a:ahLst/>
              <a:cxnLst/>
              <a:rect l="l" t="t" r="r" b="b"/>
              <a:pathLst>
                <a:path w="34934630" h="3788448">
                  <a:moveTo>
                    <a:pt x="34493941" y="0"/>
                  </a:moveTo>
                  <a:lnTo>
                    <a:pt x="0" y="0"/>
                  </a:lnTo>
                  <a:lnTo>
                    <a:pt x="0" y="3787178"/>
                  </a:lnTo>
                  <a:lnTo>
                    <a:pt x="436880" y="3787178"/>
                  </a:lnTo>
                  <a:lnTo>
                    <a:pt x="436880" y="3788448"/>
                  </a:lnTo>
                  <a:lnTo>
                    <a:pt x="34496480" y="3788448"/>
                  </a:lnTo>
                  <a:lnTo>
                    <a:pt x="34496480" y="3787178"/>
                  </a:lnTo>
                  <a:lnTo>
                    <a:pt x="34934630" y="3787178"/>
                  </a:lnTo>
                  <a:lnTo>
                    <a:pt x="34934630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rcRect l="997" t="1342" r="3253" b="2637"/>
          <a:stretch>
            <a:fillRect/>
          </a:stretch>
        </p:blipFill>
        <p:spPr>
          <a:xfrm>
            <a:off x="12479047" y="1317271"/>
            <a:ext cx="5205577" cy="6579052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ESTRUTURA DO PROJETO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80228" y="8234804"/>
            <a:ext cx="4645010" cy="588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Back Log </a:t>
            </a:r>
            <a:r>
              <a:rPr lang="en-US" sz="3200" spc="96" dirty="0" err="1">
                <a:solidFill>
                  <a:srgbClr val="FFFFFF"/>
                </a:solidFill>
                <a:latin typeface="Raleway"/>
              </a:rPr>
              <a:t>Frigologia</a:t>
            </a:r>
            <a:endParaRPr lang="en-US" sz="3200" spc="96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758535" y="8271792"/>
            <a:ext cx="770930" cy="588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Site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479047" y="8279598"/>
            <a:ext cx="5205577" cy="676200"/>
            <a:chOff x="0" y="0"/>
            <a:chExt cx="34140943" cy="44348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140942" cy="4434878"/>
            </a:xfrm>
            <a:custGeom>
              <a:avLst/>
              <a:gdLst/>
              <a:ahLst/>
              <a:cxnLst/>
              <a:rect l="l" t="t" r="r" b="b"/>
              <a:pathLst>
                <a:path w="34140942" h="4434878">
                  <a:moveTo>
                    <a:pt x="33378942" y="0"/>
                  </a:moveTo>
                  <a:lnTo>
                    <a:pt x="0" y="0"/>
                  </a:lnTo>
                  <a:lnTo>
                    <a:pt x="0" y="4434878"/>
                  </a:lnTo>
                  <a:lnTo>
                    <a:pt x="34140942" y="4434878"/>
                  </a:lnTo>
                  <a:lnTo>
                    <a:pt x="34140942" y="0"/>
                  </a:lnTo>
                  <a:lnTo>
                    <a:pt x="33378942" y="0"/>
                  </a:lnTo>
                  <a:close/>
                  <a:moveTo>
                    <a:pt x="33817092" y="760730"/>
                  </a:moveTo>
                  <a:lnTo>
                    <a:pt x="33817092" y="4111028"/>
                  </a:lnTo>
                  <a:lnTo>
                    <a:pt x="33378942" y="4111028"/>
                  </a:lnTo>
                  <a:lnTo>
                    <a:pt x="33378942" y="4112298"/>
                  </a:lnTo>
                  <a:lnTo>
                    <a:pt x="760730" y="4112298"/>
                  </a:lnTo>
                  <a:lnTo>
                    <a:pt x="760730" y="4111028"/>
                  </a:lnTo>
                  <a:lnTo>
                    <a:pt x="323850" y="4111028"/>
                  </a:lnTo>
                  <a:lnTo>
                    <a:pt x="323850" y="323850"/>
                  </a:lnTo>
                  <a:lnTo>
                    <a:pt x="33817092" y="323850"/>
                  </a:lnTo>
                  <a:lnTo>
                    <a:pt x="3381709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323850" y="323850"/>
              <a:ext cx="33493242" cy="3788448"/>
            </a:xfrm>
            <a:custGeom>
              <a:avLst/>
              <a:gdLst/>
              <a:ahLst/>
              <a:cxnLst/>
              <a:rect l="l" t="t" r="r" b="b"/>
              <a:pathLst>
                <a:path w="33493242" h="3788448">
                  <a:moveTo>
                    <a:pt x="33052553" y="0"/>
                  </a:moveTo>
                  <a:lnTo>
                    <a:pt x="0" y="0"/>
                  </a:lnTo>
                  <a:lnTo>
                    <a:pt x="0" y="3787178"/>
                  </a:lnTo>
                  <a:lnTo>
                    <a:pt x="436880" y="3787178"/>
                  </a:lnTo>
                  <a:lnTo>
                    <a:pt x="436880" y="3788448"/>
                  </a:lnTo>
                  <a:lnTo>
                    <a:pt x="33055092" y="3788448"/>
                  </a:lnTo>
                  <a:lnTo>
                    <a:pt x="33055092" y="3787178"/>
                  </a:lnTo>
                  <a:lnTo>
                    <a:pt x="33493242" y="3787178"/>
                  </a:lnTo>
                  <a:lnTo>
                    <a:pt x="33493242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3448075" y="8234804"/>
            <a:ext cx="3267521" cy="61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Banco de Dados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6C116603-DC36-4F1E-976C-5FC544C7FA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10800000">
            <a:off x="17221200" y="9268789"/>
            <a:ext cx="1296092" cy="12105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65331" y="1357669"/>
            <a:ext cx="11239500" cy="8229600"/>
          </a:xfrm>
          <a:prstGeom prst="rect">
            <a:avLst/>
          </a:prstGeom>
          <a:solidFill>
            <a:srgbClr val="F2EBC7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11705" y="9135470"/>
            <a:ext cx="329745" cy="12283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3524250" y="1028700"/>
            <a:ext cx="11239500" cy="8229600"/>
          </a:xfrm>
          <a:prstGeom prst="rect">
            <a:avLst/>
          </a:prstGeom>
          <a:solidFill>
            <a:srgbClr val="31343C"/>
          </a:solidFill>
        </p:spPr>
        <p:txBody>
          <a:bodyPr/>
          <a:lstStyle/>
          <a:p>
            <a:endParaRPr lang="pt-BR" dirty="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682162" y="682162"/>
            <a:ext cx="950657" cy="95065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835249" y="2591709"/>
            <a:ext cx="2280879" cy="228087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028700" y="8708895"/>
            <a:ext cx="2280879" cy="228087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079665" y="8957650"/>
            <a:ext cx="629619" cy="62961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2169140" y="3102530"/>
            <a:ext cx="629619" cy="62961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671931" y="1343381"/>
            <a:ext cx="8944138" cy="7674708"/>
            <a:chOff x="0" y="-19050"/>
            <a:chExt cx="11925518" cy="1023294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9050"/>
              <a:ext cx="11925518" cy="2838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Raleway Bold"/>
                </a:rPr>
                <a:t>Faça um teste do nosso serviço!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567826"/>
              <a:ext cx="11925518" cy="622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endParaRPr lang="en-US" sz="3000" spc="270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431425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 lang="en-US" sz="2800" spc="84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653470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 dirty="0">
                  <a:solidFill>
                    <a:srgbClr val="FFFFFF"/>
                  </a:solidFill>
                  <a:latin typeface="Raleway"/>
                </a:rPr>
                <a:t>CONTACTE-NOS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517070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123 456 7890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750006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>
                  <a:solidFill>
                    <a:srgbClr val="FFFFFF"/>
                  </a:solidFill>
                  <a:latin typeface="Raleway"/>
                </a:rPr>
                <a:t>ENDEREÇO DE EMAIL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613606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Frigologia_solutions@gmail.com</a:t>
              </a:r>
            </a:p>
          </p:txBody>
        </p:sp>
      </p:grpSp>
      <p:pic>
        <p:nvPicPr>
          <p:cNvPr id="18" name="Picture 4">
            <a:extLst>
              <a:ext uri="{FF2B5EF4-FFF2-40B4-BE49-F238E27FC236}">
                <a16:creationId xmlns:a16="http://schemas.microsoft.com/office/drawing/2014/main" id="{4E191EB1-F149-485C-99B3-5E3464A2E6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924" t="14760" r="25109" b="22188"/>
          <a:stretch>
            <a:fillRect/>
          </a:stretch>
        </p:blipFill>
        <p:spPr>
          <a:xfrm>
            <a:off x="7524485" y="3932094"/>
            <a:ext cx="3239029" cy="212883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-5400000">
            <a:off x="-1676400" y="5753100"/>
            <a:ext cx="5855058" cy="58550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5400000">
            <a:off x="15647831" y="-183793"/>
            <a:ext cx="2828523" cy="282852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6924" t="14760" r="25109" b="22188"/>
          <a:stretch>
            <a:fillRect/>
          </a:stretch>
        </p:blipFill>
        <p:spPr>
          <a:xfrm>
            <a:off x="5283243" y="1745483"/>
            <a:ext cx="6972708" cy="45827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5"/>
          <p:cNvSpPr txBox="1"/>
          <p:nvPr/>
        </p:nvSpPr>
        <p:spPr>
          <a:xfrm>
            <a:off x="11078593" y="9537554"/>
            <a:ext cx="666849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44">
                <a:solidFill>
                  <a:srgbClr val="EBFDFF"/>
                </a:solidFill>
                <a:latin typeface="Raleway"/>
              </a:rPr>
              <a:t>Frigologia Solutions, Inc. | 2020</a:t>
            </a:r>
          </a:p>
        </p:txBody>
      </p:sp>
      <p:sp>
        <p:nvSpPr>
          <p:cNvPr id="6" name="AutoShape 6"/>
          <p:cNvSpPr/>
          <p:nvPr/>
        </p:nvSpPr>
        <p:spPr>
          <a:xfrm>
            <a:off x="0" y="0"/>
            <a:ext cx="18288000" cy="1366303"/>
          </a:xfrm>
          <a:prstGeom prst="rect">
            <a:avLst/>
          </a:prstGeom>
          <a:solidFill>
            <a:srgbClr val="313F4C"/>
          </a:solidFill>
        </p:spPr>
        <p:txBody>
          <a:bodyPr/>
          <a:lstStyle/>
          <a:p>
            <a:endParaRPr lang="pt-BR" dirty="0"/>
          </a:p>
        </p:txBody>
      </p:sp>
      <p:grpSp>
        <p:nvGrpSpPr>
          <p:cNvPr id="7" name="Group 7"/>
          <p:cNvGrpSpPr/>
          <p:nvPr/>
        </p:nvGrpSpPr>
        <p:grpSpPr>
          <a:xfrm>
            <a:off x="5719829" y="127026"/>
            <a:ext cx="5358764" cy="3023458"/>
            <a:chOff x="0" y="0"/>
            <a:chExt cx="7145018" cy="4031277"/>
          </a:xfrm>
        </p:grpSpPr>
        <p:sp>
          <p:nvSpPr>
            <p:cNvPr id="8" name="TextBox 8"/>
            <p:cNvSpPr txBox="1"/>
            <p:nvPr/>
          </p:nvSpPr>
          <p:spPr>
            <a:xfrm>
              <a:off x="0" y="-19050"/>
              <a:ext cx="7145018" cy="1428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 dirty="0" err="1">
                  <a:solidFill>
                    <a:srgbClr val="CBCDCD"/>
                  </a:solidFill>
                  <a:latin typeface="Raleway Bold"/>
                </a:rPr>
                <a:t>Nosso</a:t>
              </a:r>
              <a:r>
                <a:rPr lang="en-US" sz="7000" dirty="0">
                  <a:solidFill>
                    <a:srgbClr val="CBCDCD"/>
                  </a:solidFill>
                  <a:latin typeface="Raleway Bold"/>
                </a:rPr>
                <a:t> </a:t>
              </a:r>
              <a:r>
                <a:rPr lang="en-US" sz="7000" dirty="0" err="1">
                  <a:solidFill>
                    <a:srgbClr val="CBCDCD"/>
                  </a:solidFill>
                  <a:latin typeface="Raleway Bold"/>
                </a:rPr>
                <a:t>Tema</a:t>
              </a:r>
              <a:endParaRPr lang="en-US" sz="7000" dirty="0">
                <a:solidFill>
                  <a:srgbClr val="CBCDCD"/>
                </a:solidFill>
                <a:latin typeface="Raleway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839934"/>
              <a:ext cx="7145018" cy="809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800"/>
                </a:lnSpc>
              </a:pPr>
              <a:endParaRPr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30990"/>
              <a:ext cx="71450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>
            <a:off x="3526318" y="6697933"/>
            <a:ext cx="10114148" cy="812818"/>
          </a:xfrm>
          <a:prstGeom prst="rect">
            <a:avLst/>
          </a:prstGeom>
          <a:solidFill>
            <a:srgbClr val="313F4C"/>
          </a:solidFill>
        </p:spPr>
        <p:txBody>
          <a:bodyPr/>
          <a:lstStyle/>
          <a:p>
            <a:endParaRPr lang="pt-BR" dirty="0"/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8BBD858F-58B7-4DCD-9C3B-387684EB5953}"/>
              </a:ext>
            </a:extLst>
          </p:cNvPr>
          <p:cNvSpPr txBox="1"/>
          <p:nvPr/>
        </p:nvSpPr>
        <p:spPr>
          <a:xfrm>
            <a:off x="3620536" y="6825400"/>
            <a:ext cx="10011221" cy="5624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600" spc="107" dirty="0">
                <a:solidFill>
                  <a:srgbClr val="F2EBC7"/>
                </a:solidFill>
                <a:latin typeface="Raleway"/>
              </a:rPr>
              <a:t>CONTROLE E TEMPERATURA DE CARNES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60202" y="7826405"/>
            <a:ext cx="14015073" cy="1608407"/>
            <a:chOff x="0" y="0"/>
            <a:chExt cx="88133182" cy="10114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60202" y="5572769"/>
            <a:ext cx="14015073" cy="1608407"/>
            <a:chOff x="0" y="0"/>
            <a:chExt cx="88133182" cy="10114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360202" y="3627079"/>
            <a:ext cx="14015073" cy="1608407"/>
            <a:chOff x="0" y="0"/>
            <a:chExt cx="88133182" cy="101143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360202" y="1317271"/>
            <a:ext cx="14015073" cy="1700393"/>
            <a:chOff x="0" y="0"/>
            <a:chExt cx="88133182" cy="1069284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8133182" cy="10692849"/>
            </a:xfrm>
            <a:custGeom>
              <a:avLst/>
              <a:gdLst/>
              <a:ahLst/>
              <a:cxnLst/>
              <a:rect l="l" t="t" r="r" b="b"/>
              <a:pathLst>
                <a:path w="88133182" h="10692849">
                  <a:moveTo>
                    <a:pt x="87371182" y="0"/>
                  </a:moveTo>
                  <a:lnTo>
                    <a:pt x="0" y="0"/>
                  </a:lnTo>
                  <a:lnTo>
                    <a:pt x="0" y="10692849"/>
                  </a:lnTo>
                  <a:lnTo>
                    <a:pt x="88133182" y="10692849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10369000"/>
                  </a:lnTo>
                  <a:lnTo>
                    <a:pt x="87371182" y="10369000"/>
                  </a:lnTo>
                  <a:lnTo>
                    <a:pt x="87371182" y="10370269"/>
                  </a:lnTo>
                  <a:lnTo>
                    <a:pt x="760730" y="10370269"/>
                  </a:lnTo>
                  <a:lnTo>
                    <a:pt x="760730" y="10369000"/>
                  </a:lnTo>
                  <a:lnTo>
                    <a:pt x="323850" y="10369000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323850" y="323850"/>
              <a:ext cx="87485482" cy="10046419"/>
            </a:xfrm>
            <a:custGeom>
              <a:avLst/>
              <a:gdLst/>
              <a:ahLst/>
              <a:cxnLst/>
              <a:rect l="l" t="t" r="r" b="b"/>
              <a:pathLst>
                <a:path w="87485482" h="10046419">
                  <a:moveTo>
                    <a:pt x="87044789" y="0"/>
                  </a:moveTo>
                  <a:lnTo>
                    <a:pt x="0" y="0"/>
                  </a:lnTo>
                  <a:lnTo>
                    <a:pt x="0" y="10045149"/>
                  </a:lnTo>
                  <a:lnTo>
                    <a:pt x="436880" y="10045149"/>
                  </a:lnTo>
                  <a:lnTo>
                    <a:pt x="436880" y="10046419"/>
                  </a:lnTo>
                  <a:lnTo>
                    <a:pt x="87047332" y="10046419"/>
                  </a:lnTo>
                  <a:lnTo>
                    <a:pt x="87047332" y="10045149"/>
                  </a:lnTo>
                  <a:lnTo>
                    <a:pt x="87485482" y="10045149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360202" y="1469155"/>
            <a:ext cx="13852988" cy="8398546"/>
            <a:chOff x="-866857" y="-238734"/>
            <a:chExt cx="19337508" cy="12028133"/>
          </a:xfrm>
        </p:grpSpPr>
        <p:sp>
          <p:nvSpPr>
            <p:cNvPr id="16" name="TextBox 16"/>
            <p:cNvSpPr txBox="1"/>
            <p:nvPr/>
          </p:nvSpPr>
          <p:spPr>
            <a:xfrm>
              <a:off x="-866857" y="-238734"/>
              <a:ext cx="17744254" cy="107420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VERIFICADO OCORRÊNCIA DE PERDA DE PRODUTOS DEVIDO FALHA NO RESFRIAMENTO DOS FREEZER HORIZONTAIS E VERTICAIS DE MERCADOS E AÇOUGUES.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MUITOS SUPERMERCADOS, VAREJISTAS E AÇOUGUES PERDEM UMA QUANTIDADE ENORME DE CARNES TODOS OS ANOS, PELA FALTA DE CONTROLE NA TEMPERATURA.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CONSTATADA NECESSIDADE DE HAVER UMA INTERFACE ONDE O RESPONSÁVEL POSSA VERIFICAR INFORMAÇÕES EM TEMPO REAL ACERCA DO RESFRIAMENTO DOS PRODUTOS.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DESTA FORMA, NOTA-SE GRANDE DEMANDA POR PARTE DE MERCADOS E AÇOUGUES PARA A RESOLUÇÃO DESSE PROBLEMA AFIM DE EVITAR GRANDES PERCAS DE MERCADORIA E AFINS.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1141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sp>
        <p:nvSpPr>
          <p:cNvPr id="20" name="AutoShape 20"/>
          <p:cNvSpPr/>
          <p:nvPr/>
        </p:nvSpPr>
        <p:spPr>
          <a:xfrm>
            <a:off x="0" y="0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617089" y="106484"/>
            <a:ext cx="922216" cy="92221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-1894203" y="419299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ESCOLHA DO TEMA: CONTROLE DE TEMPERATURA EM FREEZERS DE CARNE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4493988"/>
            <a:ext cx="13852988" cy="4270049"/>
            <a:chOff x="0" y="0"/>
            <a:chExt cx="18470651" cy="569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458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ATRAVÉS DO ESTUDO APRESENTADO, VEMOS QUE EXISTEM ÍNDICES E DADOS REFERENTES TANTO A DESPERDÍCIOS DE CARNES E DERIVADOS QUANTO A MÁ CONSERVAÇÃO DOS MESMOS, INDICANDO ALTO PREJUÍZO AOS ESTABELECIMENTOS, POR NÃO TEREM CONTROLE OU ATÉ MESMO MEIOS DE ARMAZENAMENTOS CORRETOS DECRETADOS PELA LEI DE NUMERO Nº 4/2014 – DIVISA/SVS/SES.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04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125245" y="1392615"/>
            <a:ext cx="13852988" cy="2746049"/>
            <a:chOff x="0" y="0"/>
            <a:chExt cx="18470651" cy="3661399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18470651" cy="2548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O INTUITO É CONTROLAR E MONITORAR AS TEMPERATURAS DE CARNES ARMAZENADAS EM BALCÕES OU FREEZERS HORIZONTAIS E VERTICAIS DE TAL FORMA A PASSAR INFORMAÇÕES EM TEMPO REAL AO RESPONSÁVEL DO ESTABELECIMENTO.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013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1211" t="1767" r="2724" b="4290"/>
          <a:stretch>
            <a:fillRect/>
          </a:stretch>
        </p:blipFill>
        <p:spPr>
          <a:xfrm>
            <a:off x="6318542" y="6629012"/>
            <a:ext cx="4864157" cy="325974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1" name="AutoShape 11"/>
          <p:cNvSpPr/>
          <p:nvPr/>
        </p:nvSpPr>
        <p:spPr>
          <a:xfrm>
            <a:off x="0" y="-107637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480469" y="8457212"/>
            <a:ext cx="2022166" cy="19552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2068183" y="7358974"/>
            <a:ext cx="3613713" cy="1608407"/>
            <a:chOff x="0" y="0"/>
            <a:chExt cx="22724678" cy="1011439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724678" cy="10114398"/>
            </a:xfrm>
            <a:custGeom>
              <a:avLst/>
              <a:gdLst/>
              <a:ahLst/>
              <a:cxnLst/>
              <a:rect l="l" t="t" r="r" b="b"/>
              <a:pathLst>
                <a:path w="22724678" h="10114398">
                  <a:moveTo>
                    <a:pt x="21962678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22724678" y="10114398"/>
                  </a:lnTo>
                  <a:lnTo>
                    <a:pt x="22724678" y="0"/>
                  </a:lnTo>
                  <a:lnTo>
                    <a:pt x="21962678" y="0"/>
                  </a:lnTo>
                  <a:close/>
                  <a:moveTo>
                    <a:pt x="22400828" y="760730"/>
                  </a:moveTo>
                  <a:lnTo>
                    <a:pt x="22400828" y="9790548"/>
                  </a:lnTo>
                  <a:lnTo>
                    <a:pt x="21962678" y="9790548"/>
                  </a:lnTo>
                  <a:lnTo>
                    <a:pt x="21962678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22400828" y="323850"/>
                  </a:lnTo>
                  <a:lnTo>
                    <a:pt x="224008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323850" y="323850"/>
              <a:ext cx="22076978" cy="9467968"/>
            </a:xfrm>
            <a:custGeom>
              <a:avLst/>
              <a:gdLst/>
              <a:ahLst/>
              <a:cxnLst/>
              <a:rect l="l" t="t" r="r" b="b"/>
              <a:pathLst>
                <a:path w="22076978" h="9467968">
                  <a:moveTo>
                    <a:pt x="216362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21638828" y="9467968"/>
                  </a:lnTo>
                  <a:lnTo>
                    <a:pt x="21638828" y="9466698"/>
                  </a:lnTo>
                  <a:lnTo>
                    <a:pt x="22076978" y="9466698"/>
                  </a:lnTo>
                  <a:lnTo>
                    <a:pt x="220769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341193" y="7991343"/>
            <a:ext cx="726990" cy="343668"/>
          </a:xfrm>
          <a:prstGeom prst="rect">
            <a:avLst/>
          </a:prstGeom>
        </p:spPr>
      </p:pic>
      <p:sp>
        <p:nvSpPr>
          <p:cNvPr id="17" name="AutoShape 17"/>
          <p:cNvSpPr/>
          <p:nvPr/>
        </p:nvSpPr>
        <p:spPr>
          <a:xfrm>
            <a:off x="2125245" y="3002327"/>
            <a:ext cx="2433303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781560" y="64353"/>
            <a:ext cx="1253050" cy="964347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125245" y="300706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OBJETIVOS DO PROJETO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68183" y="7502185"/>
            <a:ext cx="3613713" cy="114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7"/>
              </a:lnSpc>
              <a:spcBef>
                <a:spcPct val="0"/>
              </a:spcBef>
            </a:pP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Processo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manual para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obtenção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de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temperatura</a:t>
            </a:r>
            <a:endParaRPr lang="en-US" sz="2320" spc="69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247271" y="3318083"/>
            <a:ext cx="2615237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POR QUÊ?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1167222"/>
            <a:ext cx="13852988" cy="6175049"/>
            <a:chOff x="0" y="0"/>
            <a:chExt cx="18470651" cy="823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712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DE ACORDO COM A ORGANIZAÇÃO DAS NAÇÕES UNIDAS PARA A ALIMENTAÇÃO E AGRICULTURA (FAO) (2016), 1,3 BILHÕES DE TONELADAS DE ALIMENTOS SÃO DESPERDIÇADOS POR ANO NO MUNDO TODO, SENDO 20% DE CARNES E LATICÍNIOS, OU SEJA 260 MILHÕES DE TONELADAS DE CARNE.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39% DAS PERDAS OCORREM NAS ETAPAS DE DISTRIBUIÇÃO E ARMAZENAMENTO, OCASIONANDO GRANDE PERDA ECONÔMICA, TENDO IMPACTO SIGNIFICATIVO NOS RECURSOS NATURAIS.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58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702" t="1290" r="1404" b="2839"/>
          <a:stretch>
            <a:fillRect/>
          </a:stretch>
        </p:blipFill>
        <p:spPr>
          <a:xfrm>
            <a:off x="2125245" y="4576910"/>
            <a:ext cx="8576176" cy="571009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701422" y="5369058"/>
            <a:ext cx="1336099" cy="668050"/>
          </a:xfrm>
          <a:prstGeom prst="rect">
            <a:avLst/>
          </a:prstGeom>
        </p:spPr>
      </p:pic>
      <p:sp>
        <p:nvSpPr>
          <p:cNvPr id="9" name="AutoShape 9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10" name="Group 10"/>
          <p:cNvGrpSpPr/>
          <p:nvPr/>
        </p:nvGrpSpPr>
        <p:grpSpPr>
          <a:xfrm>
            <a:off x="12037521" y="5043989"/>
            <a:ext cx="4579568" cy="2470114"/>
            <a:chOff x="0" y="0"/>
            <a:chExt cx="28798414" cy="1553320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798416" cy="15533204"/>
            </a:xfrm>
            <a:custGeom>
              <a:avLst/>
              <a:gdLst/>
              <a:ahLst/>
              <a:cxnLst/>
              <a:rect l="l" t="t" r="r" b="b"/>
              <a:pathLst>
                <a:path w="28798416" h="15533204">
                  <a:moveTo>
                    <a:pt x="28036416" y="0"/>
                  </a:moveTo>
                  <a:lnTo>
                    <a:pt x="0" y="0"/>
                  </a:lnTo>
                  <a:lnTo>
                    <a:pt x="0" y="15533204"/>
                  </a:lnTo>
                  <a:lnTo>
                    <a:pt x="28798416" y="15533204"/>
                  </a:lnTo>
                  <a:lnTo>
                    <a:pt x="28798416" y="0"/>
                  </a:lnTo>
                  <a:lnTo>
                    <a:pt x="28036416" y="0"/>
                  </a:lnTo>
                  <a:close/>
                  <a:moveTo>
                    <a:pt x="28474566" y="760730"/>
                  </a:moveTo>
                  <a:lnTo>
                    <a:pt x="28474566" y="15209354"/>
                  </a:lnTo>
                  <a:lnTo>
                    <a:pt x="28036416" y="15209354"/>
                  </a:lnTo>
                  <a:lnTo>
                    <a:pt x="28036416" y="15210623"/>
                  </a:lnTo>
                  <a:lnTo>
                    <a:pt x="760730" y="15210623"/>
                  </a:lnTo>
                  <a:lnTo>
                    <a:pt x="760730" y="15209354"/>
                  </a:lnTo>
                  <a:lnTo>
                    <a:pt x="323850" y="15209354"/>
                  </a:lnTo>
                  <a:lnTo>
                    <a:pt x="323850" y="323850"/>
                  </a:lnTo>
                  <a:lnTo>
                    <a:pt x="28474566" y="323850"/>
                  </a:lnTo>
                  <a:lnTo>
                    <a:pt x="28474566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323850" y="323850"/>
              <a:ext cx="28150716" cy="14886773"/>
            </a:xfrm>
            <a:custGeom>
              <a:avLst/>
              <a:gdLst/>
              <a:ahLst/>
              <a:cxnLst/>
              <a:rect l="l" t="t" r="r" b="b"/>
              <a:pathLst>
                <a:path w="28150716" h="14886773">
                  <a:moveTo>
                    <a:pt x="27710023" y="0"/>
                  </a:moveTo>
                  <a:lnTo>
                    <a:pt x="0" y="0"/>
                  </a:lnTo>
                  <a:lnTo>
                    <a:pt x="0" y="14885504"/>
                  </a:lnTo>
                  <a:lnTo>
                    <a:pt x="436880" y="14885504"/>
                  </a:lnTo>
                  <a:lnTo>
                    <a:pt x="436880" y="14886773"/>
                  </a:lnTo>
                  <a:lnTo>
                    <a:pt x="27712566" y="14886773"/>
                  </a:lnTo>
                  <a:lnTo>
                    <a:pt x="27712566" y="14885504"/>
                  </a:lnTo>
                  <a:lnTo>
                    <a:pt x="28150716" y="14885504"/>
                  </a:lnTo>
                  <a:lnTo>
                    <a:pt x="28150716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597472" y="81833"/>
            <a:ext cx="1257527" cy="865034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569845" y="308795"/>
            <a:ext cx="1811490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ACONTECIMENTOS PRÁTICOS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169613" y="5143415"/>
            <a:ext cx="4315384" cy="2288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Patrulha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consumidor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3639"/>
              </a:lnSpc>
            </a:pPr>
            <a:r>
              <a:rPr lang="en-US" sz="2799" spc="83" dirty="0">
                <a:solidFill>
                  <a:srgbClr val="F2EBC7"/>
                </a:solidFill>
                <a:latin typeface="Raleway"/>
              </a:rPr>
              <a:t>02/08/2020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Problemas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de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armazenamento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temperatura</a:t>
            </a:r>
            <a:endParaRPr lang="en-US" sz="2799" spc="83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81881" y="7700370"/>
            <a:ext cx="3473067" cy="1981964"/>
            <a:chOff x="0" y="0"/>
            <a:chExt cx="7620000" cy="4348480"/>
          </a:xfrm>
        </p:grpSpPr>
        <p:sp>
          <p:nvSpPr>
            <p:cNvPr id="5" name="Freeform 5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630143" y="7700370"/>
            <a:ext cx="3473067" cy="1981964"/>
            <a:chOff x="0" y="0"/>
            <a:chExt cx="7620000" cy="4348480"/>
          </a:xfrm>
        </p:grpSpPr>
        <p:sp>
          <p:nvSpPr>
            <p:cNvPr id="8" name="Freeform 8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358541" y="7700370"/>
            <a:ext cx="3473067" cy="1981964"/>
            <a:chOff x="0" y="0"/>
            <a:chExt cx="7620000" cy="4348480"/>
          </a:xfrm>
        </p:grpSpPr>
        <p:sp>
          <p:nvSpPr>
            <p:cNvPr id="11" name="Freeform 11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0" y="-8164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rcRect l="1007" t="580" r="2340" b="1533"/>
          <a:stretch>
            <a:fillRect/>
          </a:stretch>
        </p:blipFill>
        <p:spPr>
          <a:xfrm>
            <a:off x="7467238" y="2180948"/>
            <a:ext cx="3798876" cy="5383796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 l="12803" t="7594" r="18984" b="14927"/>
          <a:stretch>
            <a:fillRect/>
          </a:stretch>
        </p:blipFill>
        <p:spPr>
          <a:xfrm>
            <a:off x="13202595" y="2180948"/>
            <a:ext cx="3784960" cy="5383796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949047" y="36246"/>
            <a:ext cx="953030" cy="956207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/>
          <a:srcRect l="2333" t="2063" r="6223" b="4715"/>
          <a:stretch>
            <a:fillRect/>
          </a:stretch>
        </p:blipFill>
        <p:spPr>
          <a:xfrm>
            <a:off x="1317655" y="2180948"/>
            <a:ext cx="4001520" cy="5383796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317654" y="292921"/>
            <a:ext cx="8934315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QUAIS SÃO OS VALORES DA EMPRESA?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984499" y="7813499"/>
            <a:ext cx="2663701" cy="14554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Criatividade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S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omos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norteados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pelo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pensamento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criativos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para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criar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soluções.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481384" y="7813683"/>
            <a:ext cx="1770585" cy="144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Eficiência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Excelência</a:t>
            </a:r>
            <a:endParaRPr lang="en-US" sz="1671" spc="50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máxima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,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esforço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        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mínimo.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465801" y="7813683"/>
            <a:ext cx="3258548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Qualidade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080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Gara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ntimos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a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fidelidade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satisfação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cliente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em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primeiro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lugar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1758315" y="2480161"/>
            <a:ext cx="5869856" cy="7806839"/>
            <a:chOff x="0" y="0"/>
            <a:chExt cx="7826475" cy="10409119"/>
          </a:xfrm>
        </p:grpSpPr>
        <p:sp>
          <p:nvSpPr>
            <p:cNvPr id="5" name="TextBox 5"/>
            <p:cNvSpPr txBox="1"/>
            <p:nvPr/>
          </p:nvSpPr>
          <p:spPr>
            <a:xfrm>
              <a:off x="0" y="-19050"/>
              <a:ext cx="7826475" cy="9325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r>
                <a:rPr lang="en-US" sz="2318" spc="92" dirty="0">
                  <a:solidFill>
                    <a:srgbClr val="F2EBC7"/>
                  </a:solidFill>
                  <a:latin typeface="Raleway Bold"/>
                </a:rPr>
                <a:t>POR MEIO DE UM GRÁFICO, É POSSÍVEL ACOMPANHAR AS INFORMAÇÕES DOS BALÇÕES DE FORMA INDIVIDUAL, SABENDO A TEMPERATURA ATUAL DOS PRODUTOS E ATÉ MESMO POR UMA MÉDIA DAS ÚLTIMAS HORAS. </a:t>
              </a: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782031"/>
              <a:ext cx="7826475" cy="6270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768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-1" y="0"/>
            <a:ext cx="18316223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8" name="Group 8"/>
          <p:cNvGrpSpPr/>
          <p:nvPr/>
        </p:nvGrpSpPr>
        <p:grpSpPr>
          <a:xfrm>
            <a:off x="2160635" y="6808974"/>
            <a:ext cx="7288084" cy="662252"/>
            <a:chOff x="0" y="0"/>
            <a:chExt cx="47799134" cy="4343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799135" cy="4343400"/>
            </a:xfrm>
            <a:custGeom>
              <a:avLst/>
              <a:gdLst/>
              <a:ahLst/>
              <a:cxnLst/>
              <a:rect l="l" t="t" r="r" b="b"/>
              <a:pathLst>
                <a:path w="47799135" h="4343400">
                  <a:moveTo>
                    <a:pt x="47037135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47799135" y="4343400"/>
                  </a:lnTo>
                  <a:lnTo>
                    <a:pt x="47799135" y="0"/>
                  </a:lnTo>
                  <a:lnTo>
                    <a:pt x="47037135" y="0"/>
                  </a:lnTo>
                  <a:close/>
                  <a:moveTo>
                    <a:pt x="47475285" y="760730"/>
                  </a:moveTo>
                  <a:lnTo>
                    <a:pt x="47475285" y="4019550"/>
                  </a:lnTo>
                  <a:lnTo>
                    <a:pt x="47037135" y="4019550"/>
                  </a:lnTo>
                  <a:lnTo>
                    <a:pt x="47037135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47475285" y="323850"/>
                  </a:lnTo>
                  <a:lnTo>
                    <a:pt x="47475285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23850" y="323850"/>
              <a:ext cx="47151435" cy="3696970"/>
            </a:xfrm>
            <a:custGeom>
              <a:avLst/>
              <a:gdLst/>
              <a:ahLst/>
              <a:cxnLst/>
              <a:rect l="l" t="t" r="r" b="b"/>
              <a:pathLst>
                <a:path w="47151435" h="3696970">
                  <a:moveTo>
                    <a:pt x="46710746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46713285" y="3696970"/>
                  </a:lnTo>
                  <a:lnTo>
                    <a:pt x="46713285" y="3695700"/>
                  </a:lnTo>
                  <a:lnTo>
                    <a:pt x="47151435" y="3695700"/>
                  </a:lnTo>
                  <a:lnTo>
                    <a:pt x="47151435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3975" t="6590" r="6335" b="14290"/>
          <a:stretch>
            <a:fillRect/>
          </a:stretch>
        </p:blipFill>
        <p:spPr>
          <a:xfrm>
            <a:off x="490593" y="2480161"/>
            <a:ext cx="11068977" cy="432881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434912" y="44125"/>
            <a:ext cx="940450" cy="94045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160635" y="283878"/>
            <a:ext cx="597273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D9D9D9"/>
                </a:solidFill>
                <a:latin typeface="Raleway Bold"/>
              </a:rPr>
              <a:t>QUAL POSSÍVEL SOLUÇÃO?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D9D9D9"/>
              </a:solidFill>
              <a:latin typeface="Raleway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233993" y="6891180"/>
            <a:ext cx="7141369" cy="459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DashBoard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com as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informações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métricas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29119" y="113156"/>
            <a:ext cx="929416" cy="86435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16400" y="8681195"/>
            <a:ext cx="2022166" cy="1955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647712"/>
            <a:ext cx="2022166" cy="19552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DIAGRAMA DE SOLUÇÃO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344D010A-F858-4697-B5B2-28A8986D48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FED14627-ECB9-4FDF-A063-490BCF8DAC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Imagem 9" descr="Tela de celular com mensagem de texto&#10;&#10;Descrição gerada automaticamente">
            <a:extLst>
              <a:ext uri="{FF2B5EF4-FFF2-40B4-BE49-F238E27FC236}">
                <a16:creationId xmlns:a16="http://schemas.microsoft.com/office/drawing/2014/main" id="{E28FB3BA-21B9-40B9-8E84-21FECCCEB1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123863"/>
            <a:ext cx="18135600" cy="60392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467238" y="113054"/>
            <a:ext cx="821920" cy="838694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206892" y="1317271"/>
            <a:ext cx="4095898" cy="8151024"/>
            <a:chOff x="0" y="0"/>
            <a:chExt cx="25756879" cy="512573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-251660" y="2916254"/>
            <a:ext cx="7013002" cy="6441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/>
              </a:rPr>
              <a:t>  </a:t>
            </a:r>
            <a:r>
              <a:rPr lang="en-US" sz="3200" spc="96" dirty="0">
                <a:latin typeface="Raleway" panose="020B0604020202020204" charset="0"/>
              </a:rPr>
              <a:t>3.96°C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-1.12°C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-4.46°C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-6.57°C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-0.38°C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 5.46ºC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 4.89°C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-6.16°C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5.52°C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1.86°C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206892" y="1317271"/>
            <a:ext cx="4095898" cy="1732333"/>
            <a:chOff x="0" y="0"/>
            <a:chExt cx="25756879" cy="1089370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206892" y="3193977"/>
            <a:ext cx="4095898" cy="887458"/>
            <a:chOff x="0" y="0"/>
            <a:chExt cx="2637654" cy="571500"/>
          </a:xfrm>
        </p:grpSpPr>
        <p:sp>
          <p:nvSpPr>
            <p:cNvPr id="15" name="Freeform 15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028700" y="292921"/>
            <a:ext cx="6800419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TESTES UNITÁRIOS LM35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1206892" y="3813746"/>
            <a:ext cx="4095898" cy="887458"/>
            <a:chOff x="0" y="0"/>
            <a:chExt cx="2637654" cy="571500"/>
          </a:xfrm>
        </p:grpSpPr>
        <p:sp>
          <p:nvSpPr>
            <p:cNvPr id="18" name="Freeform 1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206892" y="4505325"/>
            <a:ext cx="4095898" cy="887458"/>
            <a:chOff x="0" y="0"/>
            <a:chExt cx="2637654" cy="571500"/>
          </a:xfrm>
        </p:grpSpPr>
        <p:sp>
          <p:nvSpPr>
            <p:cNvPr id="20" name="Freeform 2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206892" y="5143500"/>
            <a:ext cx="4095898" cy="887458"/>
            <a:chOff x="0" y="0"/>
            <a:chExt cx="2637654" cy="571500"/>
          </a:xfrm>
        </p:grpSpPr>
        <p:sp>
          <p:nvSpPr>
            <p:cNvPr id="22" name="Freeform 2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206892" y="5760178"/>
            <a:ext cx="4095898" cy="887458"/>
            <a:chOff x="0" y="0"/>
            <a:chExt cx="2637654" cy="571500"/>
          </a:xfrm>
        </p:grpSpPr>
        <p:sp>
          <p:nvSpPr>
            <p:cNvPr id="24" name="Freeform 2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206892" y="6450682"/>
            <a:ext cx="4095898" cy="887458"/>
            <a:chOff x="0" y="0"/>
            <a:chExt cx="2637654" cy="571500"/>
          </a:xfrm>
        </p:grpSpPr>
        <p:sp>
          <p:nvSpPr>
            <p:cNvPr id="26" name="Freeform 2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1206892" y="7048592"/>
            <a:ext cx="4095898" cy="887458"/>
            <a:chOff x="0" y="0"/>
            <a:chExt cx="2637654" cy="571500"/>
          </a:xfrm>
        </p:grpSpPr>
        <p:sp>
          <p:nvSpPr>
            <p:cNvPr id="28" name="Freeform 2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1206892" y="7760254"/>
            <a:ext cx="4095898" cy="887458"/>
            <a:chOff x="0" y="0"/>
            <a:chExt cx="2637654" cy="571500"/>
          </a:xfrm>
        </p:grpSpPr>
        <p:sp>
          <p:nvSpPr>
            <p:cNvPr id="30" name="Freeform 3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206892" y="8370842"/>
            <a:ext cx="4095898" cy="887458"/>
            <a:chOff x="0" y="0"/>
            <a:chExt cx="2637654" cy="571500"/>
          </a:xfrm>
        </p:grpSpPr>
        <p:sp>
          <p:nvSpPr>
            <p:cNvPr id="32" name="Freeform 3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7096051" y="1317271"/>
            <a:ext cx="4095898" cy="8151024"/>
            <a:chOff x="0" y="0"/>
            <a:chExt cx="25756879" cy="5125736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13011783" y="1317271"/>
            <a:ext cx="4095898" cy="8151024"/>
            <a:chOff x="0" y="0"/>
            <a:chExt cx="25756879" cy="5125736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39" name="Group 39"/>
          <p:cNvGrpSpPr/>
          <p:nvPr/>
        </p:nvGrpSpPr>
        <p:grpSpPr>
          <a:xfrm>
            <a:off x="7096051" y="1317271"/>
            <a:ext cx="4095898" cy="1732333"/>
            <a:chOff x="0" y="0"/>
            <a:chExt cx="25756879" cy="10893704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3011783" y="1317271"/>
            <a:ext cx="4095898" cy="1732333"/>
            <a:chOff x="0" y="0"/>
            <a:chExt cx="25756879" cy="10893704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45" name="TextBox 45"/>
          <p:cNvSpPr txBox="1"/>
          <p:nvPr/>
        </p:nvSpPr>
        <p:spPr>
          <a:xfrm>
            <a:off x="8527783" y="2987022"/>
            <a:ext cx="1400770" cy="644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-0.31°C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4.03°C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5.80°C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-1.66°C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1.86°C 5.7°C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-8.7°C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5.51°C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-2.97°C</a:t>
            </a:r>
          </a:p>
        </p:txBody>
      </p:sp>
      <p:grpSp>
        <p:nvGrpSpPr>
          <p:cNvPr id="46" name="Group 46"/>
          <p:cNvGrpSpPr/>
          <p:nvPr/>
        </p:nvGrpSpPr>
        <p:grpSpPr>
          <a:xfrm>
            <a:off x="7096051" y="3193977"/>
            <a:ext cx="4095898" cy="887458"/>
            <a:chOff x="0" y="0"/>
            <a:chExt cx="2637654" cy="571500"/>
          </a:xfrm>
        </p:grpSpPr>
        <p:sp>
          <p:nvSpPr>
            <p:cNvPr id="47" name="Freeform 47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14346176" y="2916254"/>
            <a:ext cx="1427113" cy="644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-2.73°C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-5.57°C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-6.39°C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0.83°C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6.19°C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2.34°C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0.86°C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0.56°C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1.90°C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3.81°C</a:t>
            </a:r>
          </a:p>
        </p:txBody>
      </p:sp>
      <p:grpSp>
        <p:nvGrpSpPr>
          <p:cNvPr id="49" name="Group 49"/>
          <p:cNvGrpSpPr/>
          <p:nvPr/>
        </p:nvGrpSpPr>
        <p:grpSpPr>
          <a:xfrm>
            <a:off x="7096051" y="3813746"/>
            <a:ext cx="4095898" cy="887458"/>
            <a:chOff x="0" y="0"/>
            <a:chExt cx="2637654" cy="571500"/>
          </a:xfrm>
        </p:grpSpPr>
        <p:sp>
          <p:nvSpPr>
            <p:cNvPr id="50" name="Freeform 5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1" name="Group 51"/>
          <p:cNvGrpSpPr/>
          <p:nvPr/>
        </p:nvGrpSpPr>
        <p:grpSpPr>
          <a:xfrm>
            <a:off x="7096051" y="4505325"/>
            <a:ext cx="4095898" cy="887458"/>
            <a:chOff x="0" y="0"/>
            <a:chExt cx="2637654" cy="571500"/>
          </a:xfrm>
        </p:grpSpPr>
        <p:sp>
          <p:nvSpPr>
            <p:cNvPr id="52" name="Freeform 5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3" name="Group 53"/>
          <p:cNvGrpSpPr/>
          <p:nvPr/>
        </p:nvGrpSpPr>
        <p:grpSpPr>
          <a:xfrm>
            <a:off x="7096051" y="5143500"/>
            <a:ext cx="4095898" cy="887458"/>
            <a:chOff x="0" y="0"/>
            <a:chExt cx="2637654" cy="571500"/>
          </a:xfrm>
        </p:grpSpPr>
        <p:sp>
          <p:nvSpPr>
            <p:cNvPr id="54" name="Freeform 5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5" name="Group 55"/>
          <p:cNvGrpSpPr/>
          <p:nvPr/>
        </p:nvGrpSpPr>
        <p:grpSpPr>
          <a:xfrm>
            <a:off x="7096051" y="5833863"/>
            <a:ext cx="4095898" cy="887458"/>
            <a:chOff x="0" y="0"/>
            <a:chExt cx="2637654" cy="571500"/>
          </a:xfrm>
        </p:grpSpPr>
        <p:sp>
          <p:nvSpPr>
            <p:cNvPr id="56" name="Freeform 5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7" name="Group 57"/>
          <p:cNvGrpSpPr/>
          <p:nvPr/>
        </p:nvGrpSpPr>
        <p:grpSpPr>
          <a:xfrm>
            <a:off x="7096051" y="6450682"/>
            <a:ext cx="4095898" cy="887458"/>
            <a:chOff x="0" y="0"/>
            <a:chExt cx="2637654" cy="571500"/>
          </a:xfrm>
        </p:grpSpPr>
        <p:sp>
          <p:nvSpPr>
            <p:cNvPr id="58" name="Freeform 5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9" name="Group 59"/>
          <p:cNvGrpSpPr/>
          <p:nvPr/>
        </p:nvGrpSpPr>
        <p:grpSpPr>
          <a:xfrm>
            <a:off x="7096051" y="7048592"/>
            <a:ext cx="4095898" cy="887458"/>
            <a:chOff x="0" y="0"/>
            <a:chExt cx="2637654" cy="571500"/>
          </a:xfrm>
        </p:grpSpPr>
        <p:sp>
          <p:nvSpPr>
            <p:cNvPr id="60" name="Freeform 6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1" name="Group 61"/>
          <p:cNvGrpSpPr/>
          <p:nvPr/>
        </p:nvGrpSpPr>
        <p:grpSpPr>
          <a:xfrm>
            <a:off x="7096051" y="7760254"/>
            <a:ext cx="4095898" cy="887458"/>
            <a:chOff x="0" y="0"/>
            <a:chExt cx="2637654" cy="571500"/>
          </a:xfrm>
        </p:grpSpPr>
        <p:sp>
          <p:nvSpPr>
            <p:cNvPr id="62" name="Freeform 6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3" name="Group 63"/>
          <p:cNvGrpSpPr/>
          <p:nvPr/>
        </p:nvGrpSpPr>
        <p:grpSpPr>
          <a:xfrm>
            <a:off x="7096051" y="8370842"/>
            <a:ext cx="4095898" cy="887458"/>
            <a:chOff x="0" y="0"/>
            <a:chExt cx="2637654" cy="571500"/>
          </a:xfrm>
        </p:grpSpPr>
        <p:sp>
          <p:nvSpPr>
            <p:cNvPr id="64" name="Freeform 6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5" name="Group 65"/>
          <p:cNvGrpSpPr/>
          <p:nvPr/>
        </p:nvGrpSpPr>
        <p:grpSpPr>
          <a:xfrm>
            <a:off x="13011783" y="3193977"/>
            <a:ext cx="4095898" cy="887458"/>
            <a:chOff x="0" y="0"/>
            <a:chExt cx="2637654" cy="571500"/>
          </a:xfrm>
        </p:grpSpPr>
        <p:sp>
          <p:nvSpPr>
            <p:cNvPr id="66" name="Freeform 6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7" name="Group 67"/>
          <p:cNvGrpSpPr/>
          <p:nvPr/>
        </p:nvGrpSpPr>
        <p:grpSpPr>
          <a:xfrm>
            <a:off x="13011783" y="3813746"/>
            <a:ext cx="4095898" cy="887458"/>
            <a:chOff x="0" y="0"/>
            <a:chExt cx="2637654" cy="571500"/>
          </a:xfrm>
        </p:grpSpPr>
        <p:sp>
          <p:nvSpPr>
            <p:cNvPr id="68" name="Freeform 6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9" name="Group 69"/>
          <p:cNvGrpSpPr/>
          <p:nvPr/>
        </p:nvGrpSpPr>
        <p:grpSpPr>
          <a:xfrm>
            <a:off x="13011783" y="4505325"/>
            <a:ext cx="4095898" cy="887458"/>
            <a:chOff x="0" y="0"/>
            <a:chExt cx="2637654" cy="571500"/>
          </a:xfrm>
        </p:grpSpPr>
        <p:sp>
          <p:nvSpPr>
            <p:cNvPr id="70" name="Freeform 7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1" name="Group 71"/>
          <p:cNvGrpSpPr/>
          <p:nvPr/>
        </p:nvGrpSpPr>
        <p:grpSpPr>
          <a:xfrm>
            <a:off x="13011783" y="5143500"/>
            <a:ext cx="4095898" cy="887458"/>
            <a:chOff x="0" y="0"/>
            <a:chExt cx="2637654" cy="571500"/>
          </a:xfrm>
        </p:grpSpPr>
        <p:sp>
          <p:nvSpPr>
            <p:cNvPr id="72" name="Freeform 7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3" name="Group 73"/>
          <p:cNvGrpSpPr/>
          <p:nvPr/>
        </p:nvGrpSpPr>
        <p:grpSpPr>
          <a:xfrm>
            <a:off x="13011783" y="5760178"/>
            <a:ext cx="4095898" cy="887458"/>
            <a:chOff x="0" y="0"/>
            <a:chExt cx="2637654" cy="571500"/>
          </a:xfrm>
        </p:grpSpPr>
        <p:sp>
          <p:nvSpPr>
            <p:cNvPr id="74" name="Freeform 7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5" name="Group 75"/>
          <p:cNvGrpSpPr/>
          <p:nvPr/>
        </p:nvGrpSpPr>
        <p:grpSpPr>
          <a:xfrm>
            <a:off x="13011783" y="6450682"/>
            <a:ext cx="4095898" cy="887458"/>
            <a:chOff x="0" y="0"/>
            <a:chExt cx="2637654" cy="571500"/>
          </a:xfrm>
        </p:grpSpPr>
        <p:sp>
          <p:nvSpPr>
            <p:cNvPr id="76" name="Freeform 7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7" name="Group 77"/>
          <p:cNvGrpSpPr/>
          <p:nvPr/>
        </p:nvGrpSpPr>
        <p:grpSpPr>
          <a:xfrm>
            <a:off x="13011783" y="7048592"/>
            <a:ext cx="4095898" cy="887458"/>
            <a:chOff x="0" y="0"/>
            <a:chExt cx="2637654" cy="571500"/>
          </a:xfrm>
        </p:grpSpPr>
        <p:sp>
          <p:nvSpPr>
            <p:cNvPr id="78" name="Freeform 7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9" name="Group 79"/>
          <p:cNvGrpSpPr/>
          <p:nvPr/>
        </p:nvGrpSpPr>
        <p:grpSpPr>
          <a:xfrm>
            <a:off x="13011783" y="7760254"/>
            <a:ext cx="4095898" cy="887458"/>
            <a:chOff x="0" y="0"/>
            <a:chExt cx="2637654" cy="571500"/>
          </a:xfrm>
        </p:grpSpPr>
        <p:sp>
          <p:nvSpPr>
            <p:cNvPr id="80" name="Freeform 8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1" name="Group 81"/>
          <p:cNvGrpSpPr/>
          <p:nvPr/>
        </p:nvGrpSpPr>
        <p:grpSpPr>
          <a:xfrm>
            <a:off x="13011783" y="8370842"/>
            <a:ext cx="4095898" cy="887458"/>
            <a:chOff x="0" y="0"/>
            <a:chExt cx="2637654" cy="571500"/>
          </a:xfrm>
        </p:grpSpPr>
        <p:sp>
          <p:nvSpPr>
            <p:cNvPr id="82" name="Freeform 8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3" name="TextBox 83"/>
          <p:cNvSpPr txBox="1"/>
          <p:nvPr/>
        </p:nvSpPr>
        <p:spPr>
          <a:xfrm>
            <a:off x="7096051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Temperatura teste de mesa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dia 15/09/2020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13011783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Temperatura teste de mesa 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dia 16/09/2020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1206892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 Bold"/>
              </a:rPr>
              <a:t>Temperatura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teste de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mesa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 Bold"/>
              </a:rPr>
              <a:t>dia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 14/09/2020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1E1E1E"/>
      </a:dk1>
      <a:lt1>
        <a:sysClr val="window" lastClr="FAFAFA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576</Words>
  <Application>Microsoft Office PowerPoint</Application>
  <PresentationFormat>Personalizar</PresentationFormat>
  <Paragraphs>111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Raleway Heavy</vt:lpstr>
      <vt:lpstr>Calibri</vt:lpstr>
      <vt:lpstr>Arial</vt:lpstr>
      <vt:lpstr>Raleway</vt:lpstr>
      <vt:lpstr>Raleway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Black Mind Map Presentation</dc:title>
  <dc:creator>Lucas Ferreira dos Santos</dc:creator>
  <cp:lastModifiedBy>Lucas Ferreira dos Santos</cp:lastModifiedBy>
  <cp:revision>13</cp:revision>
  <dcterms:created xsi:type="dcterms:W3CDTF">2006-08-16T00:00:00Z</dcterms:created>
  <dcterms:modified xsi:type="dcterms:W3CDTF">2020-09-21T16:06:29Z</dcterms:modified>
  <dc:identifier>DAEH9baU73E</dc:identifier>
</cp:coreProperties>
</file>

<file path=docProps/thumbnail.jpeg>
</file>